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_rels/notesSlide1.xml.rels" ContentType="application/vnd.openxmlformats-package.relationships+xml"/>
  <Override PartName="/ppt/slideMasters/slideMaster1.xml" ContentType="application/vnd.openxmlformats-officedocument.presentationml.slideMaster+xml"/>
  <Override PartName="/ppt/slideMasters/_rels/slideMaster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2.jpeg" ContentType="image/jpeg"/>
  <Override PartName="/ppt/media/image30.png" ContentType="image/png"/>
  <Override PartName="/ppt/media/image3.png" ContentType="image/png"/>
  <Override PartName="/ppt/media/image33.jpeg" ContentType="image/jpeg"/>
  <Override PartName="/ppt/media/image6.jpeg" ContentType="image/jpeg"/>
  <Override PartName="/ppt/media/image17.jpeg" ContentType="image/jpeg"/>
  <Override PartName="/ppt/media/image5.png" ContentType="image/png"/>
  <Override PartName="/ppt/media/image4.jpeg" ContentType="image/jpeg"/>
  <Override PartName="/ppt/media/image18.png" ContentType="image/png"/>
  <Override PartName="/ppt/media/image7.jpeg" ContentType="image/jpeg"/>
  <Override PartName="/ppt/media/image12.jpeg" ContentType="image/jpeg"/>
  <Override PartName="/ppt/media/image26.png" ContentType="image/png"/>
  <Override PartName="/ppt/media/image8.png" ContentType="image/png"/>
  <Override PartName="/ppt/media/image13.png" ContentType="image/png"/>
  <Override PartName="/ppt/media/image9.png" ContentType="image/png"/>
  <Override PartName="/ppt/media/image35.jpeg" ContentType="image/jpeg"/>
  <Override PartName="/ppt/media/image36.png" ContentType="image/png"/>
  <Override PartName="/ppt/media/image10.jpeg" ContentType="image/jpeg"/>
  <Override PartName="/ppt/media/image28.png" ContentType="image/png"/>
  <Override PartName="/ppt/media/image32.wmf" ContentType="image/x-wmf"/>
  <Override PartName="/ppt/media/image11.png" ContentType="image/png"/>
  <Override PartName="/ppt/media/image14.jpeg" ContentType="image/jpeg"/>
  <Override PartName="/ppt/media/image24.png" ContentType="image/png"/>
  <Override PartName="/ppt/media/image15.png" ContentType="image/png"/>
  <Override PartName="/ppt/media/image16.jpeg" ContentType="image/jpeg"/>
  <Override PartName="/ppt/media/image22.png" ContentType="image/png"/>
  <Override PartName="/ppt/media/image19.png" ContentType="image/png"/>
  <Override PartName="/ppt/media/image20.png" ContentType="image/png"/>
  <Override PartName="/ppt/media/image21.png" ContentType="image/png"/>
  <Override PartName="/ppt/media/image23.png" ContentType="image/png"/>
  <Override PartName="/ppt/media/image25.png" ContentType="image/png"/>
  <Override PartName="/ppt/media/image27.png" ContentType="image/png"/>
  <Override PartName="/ppt/media/image31.wmf" ContentType="image/x-wmf"/>
  <Override PartName="/ppt/media/image29.png" ContentType="image/png"/>
  <Override PartName="/ppt/media/image34.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s-ES" sz="1400" spc="-1" strike="noStrike">
                <a:solidFill>
                  <a:srgbClr val="000000"/>
                </a:solidFill>
                <a:latin typeface="Arial"/>
              </a:rPr>
              <a:t>Pulse para desplazar la diapositiva</a:t>
            </a:r>
            <a:endParaRPr b="0" lang="es-ES" sz="1400" spc="-1" strike="noStrike">
              <a:solidFill>
                <a:srgbClr val="000000"/>
              </a:solidFill>
              <a:latin typeface="Arial"/>
            </a:endParaRPr>
          </a:p>
        </p:txBody>
      </p:sp>
      <p:sp>
        <p:nvSpPr>
          <p:cNvPr id="4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s-ES" sz="2000" spc="-1" strike="noStrike">
                <a:solidFill>
                  <a:srgbClr val="000000"/>
                </a:solidFill>
                <a:latin typeface="Arial"/>
              </a:rPr>
              <a:t>Pulse para editar el formato de las notas</a:t>
            </a:r>
            <a:endParaRPr b="0" lang="es-ES" sz="2000" spc="-1" strike="noStrike">
              <a:solidFill>
                <a:srgbClr val="000000"/>
              </a:solidFill>
              <a:latin typeface="Arial"/>
            </a:endParaRPr>
          </a:p>
        </p:txBody>
      </p:sp>
      <p:sp>
        <p:nvSpPr>
          <p:cNvPr id="4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pc="-1" strike="noStrike">
                <a:solidFill>
                  <a:srgbClr val="000000"/>
                </a:solidFill>
                <a:latin typeface="Times New Roman"/>
              </a:rPr>
              <a:t>&lt;cabecera&gt;</a:t>
            </a:r>
            <a:endParaRPr b="0" lang="es-ES" sz="1400" spc="-1" strike="noStrike">
              <a:solidFill>
                <a:srgbClr val="000000"/>
              </a:solidFill>
              <a:latin typeface="Times New Roman"/>
            </a:endParaRPr>
          </a:p>
        </p:txBody>
      </p:sp>
      <p:sp>
        <p:nvSpPr>
          <p:cNvPr id="44"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s-ES" sz="1400" spc="-1" strike="noStrike">
                <a:solidFill>
                  <a:srgbClr val="000000"/>
                </a:solidFill>
                <a:latin typeface="Times New Roman"/>
              </a:defRPr>
            </a:lvl1pPr>
          </a:lstStyle>
          <a:p>
            <a:pPr indent="0" algn="r">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45"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46"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pc="-1" strike="noStrike">
                <a:solidFill>
                  <a:srgbClr val="000000"/>
                </a:solidFill>
                <a:latin typeface="Times New Roman"/>
              </a:defRPr>
            </a:lvl1pPr>
          </a:lstStyle>
          <a:p>
            <a:pPr indent="0" algn="r">
              <a:buNone/>
            </a:pPr>
            <a:fld id="{55EF336E-A2D0-4BE0-861B-DA183E2C04F3}" type="slidenum">
              <a:rPr b="0" lang="es-ES" sz="1400" spc="-1" strike="noStrike">
                <a:solidFill>
                  <a:srgbClr val="000000"/>
                </a:solidFill>
                <a:latin typeface="Times New Roman"/>
              </a:rPr>
              <a:t>&lt;número&gt;</a:t>
            </a:fld>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sldImg"/>
          </p:nvPr>
        </p:nvSpPr>
        <p:spPr>
          <a:xfrm>
            <a:off x="685800" y="1143000"/>
            <a:ext cx="5486040" cy="3085920"/>
          </a:xfrm>
          <a:prstGeom prst="rect">
            <a:avLst/>
          </a:prstGeom>
          <a:ln w="0">
            <a:noFill/>
          </a:ln>
        </p:spPr>
      </p:sp>
      <p:sp>
        <p:nvSpPr>
          <p:cNvPr id="15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s-ES" sz="1200" spc="-1" strike="noStrike">
              <a:solidFill>
                <a:schemeClr val="dk1"/>
              </a:solidFill>
              <a:latin typeface="Calibri"/>
              <a:ea typeface="Calibri"/>
            </a:endParaRPr>
          </a:p>
        </p:txBody>
      </p:sp>
      <p:sp>
        <p:nvSpPr>
          <p:cNvPr id="159"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n-US" sz="1200" spc="-1" strike="noStrike">
                <a:solidFill>
                  <a:schemeClr val="dk1"/>
                </a:solidFill>
                <a:latin typeface="Calibri"/>
                <a:ea typeface="Calibri"/>
              </a:defRPr>
            </a:lvl1pPr>
          </a:lstStyle>
          <a:p>
            <a:pPr indent="0" algn="r">
              <a:lnSpc>
                <a:spcPct val="100000"/>
              </a:lnSpc>
              <a:buNone/>
              <a:tabLst>
                <a:tab algn="l" pos="0"/>
              </a:tabLst>
            </a:pPr>
            <a:fld id="{825D7B25-0589-4345-8A48-CE787DDA7E4A}" type="slidenum">
              <a:rPr b="0" lang="en-US" sz="1200" spc="-1" strike="noStrike">
                <a:solidFill>
                  <a:schemeClr val="dk1"/>
                </a:solidFill>
                <a:latin typeface="Calibri"/>
                <a:ea typeface="Calibri"/>
              </a:rPr>
              <a:t>&lt;número&gt;</a:t>
            </a:fld>
            <a:endParaRPr b="0" lang="es-E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ES" sz="1400" spc="-1" strike="noStrike">
              <a:solidFill>
                <a:srgbClr val="000000"/>
              </a:solidFill>
              <a:latin typeface="Arial"/>
            </a:endParaRPr>
          </a:p>
        </p:txBody>
      </p:sp>
      <p:sp>
        <p:nvSpPr>
          <p:cNvPr id="27" name="PlaceHolder 2"/>
          <p:cNvSpPr>
            <a:spLocks noGrp="1"/>
          </p:cNvSpPr>
          <p:nvPr>
            <p:ph/>
          </p:nvPr>
        </p:nvSpPr>
        <p:spPr>
          <a:xfrm>
            <a:off x="0" y="0"/>
            <a:ext cx="121917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28" name="PlaceHolder 3"/>
          <p:cNvSpPr>
            <a:spLocks noGrp="1"/>
          </p:cNvSpPr>
          <p:nvPr>
            <p:ph/>
          </p:nvPr>
        </p:nvSpPr>
        <p:spPr>
          <a:xfrm>
            <a:off x="0" y="3582000"/>
            <a:ext cx="121917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ES" sz="1400" spc="-1" strike="noStrike">
              <a:solidFill>
                <a:srgbClr val="000000"/>
              </a:solidFill>
              <a:latin typeface="Arial"/>
            </a:endParaRPr>
          </a:p>
        </p:txBody>
      </p:sp>
      <p:sp>
        <p:nvSpPr>
          <p:cNvPr id="30"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31"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32"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33" name="PlaceHolder 5"/>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ES" sz="1400" spc="-1" strike="noStrike">
              <a:solidFill>
                <a:srgbClr val="000000"/>
              </a:solidFill>
              <a:latin typeface="Arial"/>
            </a:endParaRPr>
          </a:p>
        </p:txBody>
      </p:sp>
      <p:sp>
        <p:nvSpPr>
          <p:cNvPr id="35" name="PlaceHolder 2"/>
          <p:cNvSpPr>
            <a:spLocks noGrp="1"/>
          </p:cNvSpPr>
          <p:nvPr>
            <p:ph/>
          </p:nvPr>
        </p:nvSpPr>
        <p:spPr>
          <a:xfrm>
            <a:off x="0" y="0"/>
            <a:ext cx="392544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36" name="PlaceHolder 3"/>
          <p:cNvSpPr>
            <a:spLocks noGrp="1"/>
          </p:cNvSpPr>
          <p:nvPr>
            <p:ph/>
          </p:nvPr>
        </p:nvSpPr>
        <p:spPr>
          <a:xfrm>
            <a:off x="4122000" y="0"/>
            <a:ext cx="392544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37" name="PlaceHolder 4"/>
          <p:cNvSpPr>
            <a:spLocks noGrp="1"/>
          </p:cNvSpPr>
          <p:nvPr>
            <p:ph/>
          </p:nvPr>
        </p:nvSpPr>
        <p:spPr>
          <a:xfrm>
            <a:off x="8244360" y="0"/>
            <a:ext cx="392544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38" name="PlaceHolder 5"/>
          <p:cNvSpPr>
            <a:spLocks noGrp="1"/>
          </p:cNvSpPr>
          <p:nvPr>
            <p:ph/>
          </p:nvPr>
        </p:nvSpPr>
        <p:spPr>
          <a:xfrm>
            <a:off x="0" y="3582000"/>
            <a:ext cx="392544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39" name="PlaceHolder 6"/>
          <p:cNvSpPr>
            <a:spLocks noGrp="1"/>
          </p:cNvSpPr>
          <p:nvPr>
            <p:ph/>
          </p:nvPr>
        </p:nvSpPr>
        <p:spPr>
          <a:xfrm>
            <a:off x="4122000" y="3582000"/>
            <a:ext cx="392544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40" name="PlaceHolder 7"/>
          <p:cNvSpPr>
            <a:spLocks noGrp="1"/>
          </p:cNvSpPr>
          <p:nvPr>
            <p:ph/>
          </p:nvPr>
        </p:nvSpPr>
        <p:spPr>
          <a:xfrm>
            <a:off x="8244360" y="3582000"/>
            <a:ext cx="392544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ES" sz="1400" spc="-1" strike="noStrike">
              <a:solidFill>
                <a:srgbClr val="000000"/>
              </a:solidFill>
              <a:latin typeface="Arial"/>
            </a:endParaRPr>
          </a:p>
        </p:txBody>
      </p:sp>
      <p:sp>
        <p:nvSpPr>
          <p:cNvPr id="6" name="PlaceHolder 2"/>
          <p:cNvSpPr>
            <a:spLocks noGrp="1"/>
          </p:cNvSpPr>
          <p:nvPr>
            <p:ph type="subTitle"/>
          </p:nvPr>
        </p:nvSpPr>
        <p:spPr>
          <a:xfrm>
            <a:off x="0" y="0"/>
            <a:ext cx="12191760" cy="6857640"/>
          </a:xfrm>
          <a:prstGeom prst="rect">
            <a:avLst/>
          </a:prstGeom>
          <a:noFill/>
          <a:ln w="0">
            <a:noFill/>
          </a:ln>
        </p:spPr>
        <p:txBody>
          <a:bodyPr lIns="0" rIns="0" tIns="0" bIns="0" anchor="ctr">
            <a:noAutofit/>
          </a:bodyPr>
          <a:p>
            <a:pPr indent="0" algn="ctr">
              <a:buNone/>
            </a:pPr>
            <a:endParaRPr b="0" lang="es-ES"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ES" sz="1400" spc="-1" strike="noStrike">
              <a:solidFill>
                <a:srgbClr val="000000"/>
              </a:solidFill>
              <a:latin typeface="Arial"/>
            </a:endParaRPr>
          </a:p>
        </p:txBody>
      </p:sp>
      <p:sp>
        <p:nvSpPr>
          <p:cNvPr id="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ES" sz="1400" spc="-1" strike="noStrike">
              <a:solidFill>
                <a:srgbClr val="000000"/>
              </a:solidFill>
              <a:latin typeface="Arial"/>
            </a:endParaRPr>
          </a:p>
        </p:txBody>
      </p:sp>
      <p:sp>
        <p:nvSpPr>
          <p:cNvPr id="10"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11"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E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E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ES" sz="1400" spc="-1" strike="noStrike">
              <a:solidFill>
                <a:srgbClr val="000000"/>
              </a:solidFill>
              <a:latin typeface="Arial"/>
            </a:endParaRPr>
          </a:p>
        </p:txBody>
      </p:sp>
      <p:sp>
        <p:nvSpPr>
          <p:cNvPr id="15"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16"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17"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ES" sz="1400" spc="-1" strike="noStrike">
              <a:solidFill>
                <a:srgbClr val="000000"/>
              </a:solidFill>
              <a:latin typeface="Arial"/>
            </a:endParaRPr>
          </a:p>
        </p:txBody>
      </p:sp>
      <p:sp>
        <p:nvSpPr>
          <p:cNvPr id="19"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20"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21" name="PlaceHolder 4"/>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ES" sz="1400" spc="-1" strike="noStrike">
              <a:solidFill>
                <a:srgbClr val="000000"/>
              </a:solidFill>
              <a:latin typeface="Arial"/>
            </a:endParaRPr>
          </a:p>
        </p:txBody>
      </p:sp>
      <p:sp>
        <p:nvSpPr>
          <p:cNvPr id="23"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24"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
        <p:nvSpPr>
          <p:cNvPr id="25" name="PlaceHolder 4"/>
          <p:cNvSpPr>
            <a:spLocks noGrp="1"/>
          </p:cNvSpPr>
          <p:nvPr>
            <p:ph/>
          </p:nvPr>
        </p:nvSpPr>
        <p:spPr>
          <a:xfrm>
            <a:off x="0" y="3582000"/>
            <a:ext cx="12191760" cy="3270960"/>
          </a:xfrm>
          <a:prstGeom prst="rect">
            <a:avLst/>
          </a:prstGeom>
          <a:noFill/>
          <a:ln w="0">
            <a:noFill/>
          </a:ln>
        </p:spPr>
        <p:txBody>
          <a:bodyPr lIns="0" rIns="0" tIns="0" bIns="0" anchor="t">
            <a:normAutofit/>
          </a:bodyPr>
          <a:p>
            <a:pPr indent="0">
              <a:spcBef>
                <a:spcPts val="1417"/>
              </a:spcBef>
              <a:buNone/>
            </a:pPr>
            <a:endParaRPr b="0" lang="es-E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Imagen 4" descr=""/>
          <p:cNvPicPr/>
          <p:nvPr/>
        </p:nvPicPr>
        <p:blipFill>
          <a:blip r:embed="rId2"/>
          <a:stretch/>
        </p:blipFill>
        <p:spPr>
          <a:xfrm>
            <a:off x="-62640" y="-126720"/>
            <a:ext cx="1998720" cy="944280"/>
          </a:xfrm>
          <a:prstGeom prst="rect">
            <a:avLst/>
          </a:prstGeom>
          <a:ln w="0">
            <a:noFill/>
          </a:ln>
        </p:spPr>
      </p:pic>
      <p:sp>
        <p:nvSpPr>
          <p:cNvPr id="1" name="CuadroTexto 5" hidden="1"/>
          <p:cNvSpPr/>
          <p:nvPr/>
        </p:nvSpPr>
        <p:spPr>
          <a:xfrm>
            <a:off x="11319840" y="345600"/>
            <a:ext cx="681120" cy="2419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fld id="{002FCBAC-63E1-4352-97CB-8D26EE4EF271}" type="slidenum">
              <a:rPr b="0" lang="en-GB" sz="1000" spc="-1" strike="noStrike">
                <a:solidFill>
                  <a:srgbClr val="ef3340"/>
                </a:solidFill>
                <a:latin typeface="Futura Std Book"/>
                <a:ea typeface="Arial"/>
              </a:rPr>
              <a:t>&lt;número&gt;</a:t>
            </a:fld>
            <a:endParaRPr b="0" lang="es-ES" sz="1000" spc="-1" strike="noStrike">
              <a:solidFill>
                <a:srgbClr val="000000"/>
              </a:solidFill>
              <a:latin typeface="Arial"/>
            </a:endParaRPr>
          </a:p>
        </p:txBody>
      </p:sp>
      <p:cxnSp>
        <p:nvCxnSpPr>
          <p:cNvPr id="2" name="Conector recto 7"/>
          <p:cNvCxnSpPr/>
          <p:nvPr/>
        </p:nvCxnSpPr>
        <p:spPr>
          <a:xfrm>
            <a:off x="0" y="656280"/>
            <a:ext cx="12192120" cy="360"/>
          </a:xfrm>
          <a:prstGeom prst="straightConnector1">
            <a:avLst/>
          </a:prstGeom>
          <a:ln>
            <a:solidFill>
              <a:srgbClr val="ef3340"/>
            </a:solidFill>
            <a:round/>
          </a:ln>
        </p:spPr>
      </p:cxnSp>
      <p:sp>
        <p:nvSpPr>
          <p:cNvPr id="3" name="PlaceHolder 1"/>
          <p:cNvSpPr>
            <a:spLocks noGrp="1"/>
          </p:cNvSpPr>
          <p:nvPr>
            <p:ph type="body"/>
          </p:nvPr>
        </p:nvSpPr>
        <p:spPr>
          <a:xfrm>
            <a:off x="0" y="0"/>
            <a:ext cx="12191760" cy="6857640"/>
          </a:xfrm>
          <a:prstGeom prst="rect">
            <a:avLst/>
          </a:prstGeom>
          <a:noFill/>
          <a:ln w="0">
            <a:noFill/>
          </a:ln>
        </p:spPr>
        <p:txBody>
          <a:bodyPr anchor="t">
            <a:no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Arial"/>
              </a:rPr>
              <a:t>Pulse para editar el formato de texto del esquema</a:t>
            </a:r>
            <a:endParaRPr b="0" lang="es-E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800" spc="-1" strike="noStrike">
                <a:solidFill>
                  <a:srgbClr val="000000"/>
                </a:solidFill>
                <a:latin typeface="Arial"/>
              </a:rPr>
              <a:t>Segundo nivel del esquema</a:t>
            </a:r>
            <a:endParaRPr b="0" lang="es-E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2800" spc="-1" strike="noStrike">
                <a:solidFill>
                  <a:srgbClr val="000000"/>
                </a:solidFill>
                <a:latin typeface="Arial"/>
              </a:rPr>
              <a:t>Tercer nivel del esquema</a:t>
            </a:r>
            <a:endParaRPr b="0" lang="es-E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2800" spc="-1" strike="noStrike">
                <a:solidFill>
                  <a:srgbClr val="000000"/>
                </a:solidFill>
                <a:latin typeface="Arial"/>
              </a:rPr>
              <a:t>Cuarto nivel del esquema</a:t>
            </a:r>
            <a:endParaRPr b="0" lang="es-E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800" spc="-1" strike="noStrike">
                <a:solidFill>
                  <a:srgbClr val="000000"/>
                </a:solidFill>
                <a:latin typeface="Arial"/>
              </a:rPr>
              <a:t>Quinto nivel del esquema</a:t>
            </a:r>
            <a:endParaRPr b="0" lang="es-E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800" spc="-1" strike="noStrike">
                <a:solidFill>
                  <a:srgbClr val="000000"/>
                </a:solidFill>
                <a:latin typeface="Arial"/>
              </a:rPr>
              <a:t>Sexto nivel del esquema</a:t>
            </a:r>
            <a:endParaRPr b="0" lang="es-E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800" spc="-1" strike="noStrike">
                <a:solidFill>
                  <a:srgbClr val="000000"/>
                </a:solidFill>
                <a:latin typeface="Arial"/>
              </a:rPr>
              <a:t>Séptimo nivel del esquema</a:t>
            </a:r>
            <a:endParaRPr b="0" lang="es-ES" sz="2800" spc="-1" strike="noStrike">
              <a:solidFill>
                <a:srgbClr val="000000"/>
              </a:solidFill>
              <a:latin typeface="Arial"/>
            </a:endParaRPr>
          </a:p>
        </p:txBody>
      </p:sp>
      <p:sp>
        <p:nvSpPr>
          <p:cNvPr id="4"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ES" sz="1400" spc="-1" strike="noStrike">
                <a:solidFill>
                  <a:srgbClr val="000000"/>
                </a:solidFill>
                <a:latin typeface="Arial"/>
              </a:rPr>
              <a:t>Pulse para editar el formato del texto de título</a:t>
            </a:r>
            <a:endParaRPr b="0" lang="es-E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1.wmf"/><Relationship Id="rId2" Type="http://schemas.openxmlformats.org/officeDocument/2006/relationships/image" Target="../media/image32.wmf"/><Relationship Id="rId3" Type="http://schemas.openxmlformats.org/officeDocument/2006/relationships/image" Target="../media/image33.jpeg"/><Relationship Id="rId4"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jpeg"/><Relationship Id="rId3" Type="http://schemas.openxmlformats.org/officeDocument/2006/relationships/image" Target="../media/image36.pn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6.jpe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0.jpeg"/><Relationship Id="rId3" Type="http://schemas.openxmlformats.org/officeDocument/2006/relationships/image" Target="../media/image11.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Marcador de posición de imagen 3" descr=""/>
          <p:cNvPicPr/>
          <p:nvPr/>
        </p:nvPicPr>
        <p:blipFill>
          <a:blip r:embed="rId1"/>
          <a:stretch/>
        </p:blipFill>
        <p:spPr>
          <a:xfrm>
            <a:off x="0" y="0"/>
            <a:ext cx="12191760" cy="6857640"/>
          </a:xfrm>
          <a:prstGeom prst="rect">
            <a:avLst/>
          </a:prstGeom>
          <a:ln w="0">
            <a:noFill/>
          </a:ln>
        </p:spPr>
      </p:pic>
      <p:sp>
        <p:nvSpPr>
          <p:cNvPr id="48" name="Google Shape;40;p15"/>
          <p:cNvSpPr/>
          <p:nvPr/>
        </p:nvSpPr>
        <p:spPr>
          <a:xfrm>
            <a:off x="3883680" y="2931840"/>
            <a:ext cx="8049960" cy="236916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1" lang="en-US" sz="3800" spc="-1" strike="noStrike">
                <a:solidFill>
                  <a:srgbClr val="efefef"/>
                </a:solidFill>
                <a:latin typeface="Futura Std Book"/>
                <a:ea typeface="Montserrat ExtraBold"/>
              </a:rPr>
              <a:t>¿Nos </a:t>
            </a:r>
            <a:r>
              <a:rPr b="1" lang="es-ES" sz="3800" spc="-1" strike="noStrike">
                <a:solidFill>
                  <a:srgbClr val="efefef"/>
                </a:solidFill>
                <a:latin typeface="Futura Std Book"/>
                <a:ea typeface="Montserrat ExtraBold"/>
              </a:rPr>
              <a:t>mienten</a:t>
            </a:r>
            <a:r>
              <a:rPr b="1" lang="en-US" sz="3800" spc="-1" strike="noStrike">
                <a:solidFill>
                  <a:srgbClr val="efefef"/>
                </a:solidFill>
                <a:latin typeface="Futura Std Book"/>
                <a:ea typeface="Montserrat ExtraBold"/>
              </a:rPr>
              <a:t> con los datos?</a:t>
            </a:r>
            <a:br>
              <a:rPr sz="3200"/>
            </a:br>
            <a:endParaRPr b="0" lang="es-ES" sz="3800" spc="-1" strike="noStrike">
              <a:solidFill>
                <a:srgbClr val="000000"/>
              </a:solidFill>
              <a:latin typeface="Arial"/>
            </a:endParaRPr>
          </a:p>
          <a:p>
            <a:pPr algn="r">
              <a:lnSpc>
                <a:spcPct val="100000"/>
              </a:lnSpc>
              <a:tabLst>
                <a:tab algn="l" pos="0"/>
              </a:tabLst>
            </a:pPr>
            <a:r>
              <a:rPr b="1" lang="en-US" sz="3200" spc="-1" strike="noStrike">
                <a:solidFill>
                  <a:srgbClr val="efefef"/>
                </a:solidFill>
                <a:latin typeface="Futura Std ExtraBold"/>
                <a:ea typeface="Montserrat ExtraBold"/>
              </a:rPr>
              <a:t>THE BRIDGE 2025</a:t>
            </a:r>
            <a:endParaRPr b="0" lang="es-ES" sz="3200" spc="-1" strike="noStrike">
              <a:solidFill>
                <a:srgbClr val="000000"/>
              </a:solidFill>
              <a:latin typeface="Arial"/>
            </a:endParaRPr>
          </a:p>
        </p:txBody>
      </p:sp>
      <p:pic>
        <p:nvPicPr>
          <p:cNvPr id="49" name="Imagen 7" descr=""/>
          <p:cNvPicPr/>
          <p:nvPr/>
        </p:nvPicPr>
        <p:blipFill>
          <a:blip r:embed="rId2"/>
          <a:stretch/>
        </p:blipFill>
        <p:spPr>
          <a:xfrm>
            <a:off x="71640" y="437760"/>
            <a:ext cx="4688280" cy="22150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1"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82"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s-ES" sz="1600" spc="-1" strike="noStrike">
                <a:solidFill>
                  <a:srgbClr val="ffffff"/>
                </a:solidFill>
                <a:latin typeface="Futura Std Medium"/>
                <a:ea typeface="Montserrat Light"/>
              </a:rPr>
              <a:t>Resultados de las elecciones presidenciales en Venezuela</a:t>
            </a:r>
            <a:endParaRPr b="0" lang="es-ES" sz="1600" spc="-1" strike="noStrike">
              <a:solidFill>
                <a:srgbClr val="000000"/>
              </a:solidFill>
              <a:latin typeface="Arial"/>
            </a:endParaRPr>
          </a:p>
        </p:txBody>
      </p:sp>
      <p:sp>
        <p:nvSpPr>
          <p:cNvPr id="83"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Elecciones en Venezuela</a:t>
            </a:r>
            <a:endParaRPr b="0" lang="es-ES" sz="2800" spc="-1" strike="noStrike">
              <a:solidFill>
                <a:srgbClr val="000000"/>
              </a:solidFill>
              <a:latin typeface="Arial"/>
            </a:endParaRPr>
          </a:p>
        </p:txBody>
      </p:sp>
      <p:pic>
        <p:nvPicPr>
          <p:cNvPr id="84" name="Imagen 2" descr="Interfaz de usuario gráfica, Sitio web&#10;&#10;Descripción generada automáticamente"/>
          <p:cNvPicPr/>
          <p:nvPr/>
        </p:nvPicPr>
        <p:blipFill>
          <a:blip r:embed="rId2"/>
          <a:stretch/>
        </p:blipFill>
        <p:spPr>
          <a:xfrm>
            <a:off x="1312200" y="186120"/>
            <a:ext cx="4532400" cy="3107520"/>
          </a:xfrm>
          <a:prstGeom prst="rect">
            <a:avLst/>
          </a:prstGeom>
          <a:ln w="0">
            <a:noFill/>
          </a:ln>
        </p:spPr>
      </p:pic>
      <p:pic>
        <p:nvPicPr>
          <p:cNvPr id="85" name="Imagen 8" descr="Gráfico, Gráfico de rectángulos&#10;&#10;Descripción generada automáticamente"/>
          <p:cNvPicPr/>
          <p:nvPr/>
        </p:nvPicPr>
        <p:blipFill>
          <a:blip r:embed="rId3"/>
          <a:stretch/>
        </p:blipFill>
        <p:spPr>
          <a:xfrm>
            <a:off x="1312200" y="3563640"/>
            <a:ext cx="4540680" cy="3113640"/>
          </a:xfrm>
          <a:prstGeom prst="rect">
            <a:avLst/>
          </a:prstGeom>
          <a:ln w="0">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6"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87"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n-US" sz="1600" spc="-1" strike="noStrike">
                <a:solidFill>
                  <a:srgbClr val="ffffff"/>
                </a:solidFill>
                <a:latin typeface="Futura Std Medium"/>
                <a:ea typeface="Montserrat Light"/>
              </a:rPr>
              <a:t>Conferencia de Apple donde Steve Jobs presenta las ventas de Iphone en 2008</a:t>
            </a:r>
            <a:endParaRPr b="0" lang="es-ES" sz="1600" spc="-1" strike="noStrike">
              <a:solidFill>
                <a:srgbClr val="000000"/>
              </a:solidFill>
              <a:latin typeface="Arial"/>
            </a:endParaRPr>
          </a:p>
        </p:txBody>
      </p:sp>
      <p:sp>
        <p:nvSpPr>
          <p:cNvPr id="88"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Ventas de Smartphones en USA</a:t>
            </a:r>
            <a:endParaRPr b="0" lang="es-ES" sz="2800" spc="-1" strike="noStrike">
              <a:solidFill>
                <a:srgbClr val="000000"/>
              </a:solidFill>
              <a:latin typeface="Arial"/>
            </a:endParaRPr>
          </a:p>
        </p:txBody>
      </p:sp>
      <p:pic>
        <p:nvPicPr>
          <p:cNvPr id="89" name="Imagen 3" descr="Gráfico, Gráfico circular&#10;&#10;Descripción generada automáticamente"/>
          <p:cNvPicPr/>
          <p:nvPr/>
        </p:nvPicPr>
        <p:blipFill>
          <a:blip r:embed="rId2"/>
          <a:stretch/>
        </p:blipFill>
        <p:spPr>
          <a:xfrm>
            <a:off x="1439640" y="109800"/>
            <a:ext cx="4122720" cy="3281040"/>
          </a:xfrm>
          <a:prstGeom prst="rect">
            <a:avLst/>
          </a:prstGeom>
          <a:ln w="0">
            <a:noFill/>
          </a:ln>
        </p:spPr>
      </p:pic>
      <p:pic>
        <p:nvPicPr>
          <p:cNvPr id="90" name="Imagen 9" descr="Gráfico, Gráfico de barras, Gráfico de embudo&#10;&#10;Descripción generada automáticamente"/>
          <p:cNvPicPr/>
          <p:nvPr/>
        </p:nvPicPr>
        <p:blipFill>
          <a:blip r:embed="rId3"/>
          <a:stretch/>
        </p:blipFill>
        <p:spPr>
          <a:xfrm>
            <a:off x="1414080" y="3507480"/>
            <a:ext cx="4148640" cy="3281040"/>
          </a:xfrm>
          <a:prstGeom prst="rect">
            <a:avLst/>
          </a:prstGeom>
          <a:ln w="0">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Marcador de posición de imagen 3" descr=""/>
          <p:cNvPicPr/>
          <p:nvPr/>
        </p:nvPicPr>
        <p:blipFill>
          <a:blip r:embed="rId1"/>
          <a:stretch/>
        </p:blipFill>
        <p:spPr>
          <a:xfrm>
            <a:off x="0" y="0"/>
            <a:ext cx="12191760" cy="6857640"/>
          </a:xfrm>
          <a:prstGeom prst="rect">
            <a:avLst/>
          </a:prstGeom>
          <a:ln w="0">
            <a:noFill/>
          </a:ln>
        </p:spPr>
      </p:pic>
      <p:sp>
        <p:nvSpPr>
          <p:cNvPr id="92" name="Google Shape;89;p19"/>
          <p:cNvSpPr/>
          <p:nvPr/>
        </p:nvSpPr>
        <p:spPr>
          <a:xfrm>
            <a:off x="544680" y="862920"/>
            <a:ext cx="4737240" cy="5167440"/>
          </a:xfrm>
          <a:prstGeom prst="rect">
            <a:avLst/>
          </a:prstGeom>
          <a:solidFill>
            <a:srgbClr val="ef3340"/>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93" name="Google Shape;91;p19"/>
          <p:cNvSpPr/>
          <p:nvPr/>
        </p:nvSpPr>
        <p:spPr>
          <a:xfrm>
            <a:off x="544680" y="1177920"/>
            <a:ext cx="4737240" cy="272880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s-ES" sz="4000" spc="-1" strike="noStrike">
                <a:solidFill>
                  <a:srgbClr val="ffffff"/>
                </a:solidFill>
                <a:latin typeface="Futura Std Book"/>
                <a:ea typeface="Montserrat ExtraBold"/>
              </a:rPr>
              <a:t>Visualizaciones correctas</a:t>
            </a:r>
            <a:endParaRPr b="0" lang="es-ES" sz="4000" spc="-1" strike="noStrike">
              <a:solidFill>
                <a:srgbClr val="000000"/>
              </a:solidFill>
              <a:latin typeface="Arial"/>
            </a:endParaRPr>
          </a:p>
        </p:txBody>
      </p:sp>
      <p:sp>
        <p:nvSpPr>
          <p:cNvPr id="94" name="Google Shape;92;p19"/>
          <p:cNvSpPr/>
          <p:nvPr/>
        </p:nvSpPr>
        <p:spPr>
          <a:xfrm>
            <a:off x="-300960" y="1177920"/>
            <a:ext cx="2163600" cy="132300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0" lang="en-US" sz="8000" spc="-1" strike="noStrike">
                <a:solidFill>
                  <a:srgbClr val="fbfbfb"/>
                </a:solidFill>
                <a:latin typeface="Futura Std Book"/>
                <a:ea typeface="Montserrat SemiBold"/>
              </a:rPr>
              <a:t>4.</a:t>
            </a:r>
            <a:endParaRPr b="0" lang="es-ES" sz="8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96"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s-ES" sz="1600" spc="-1" strike="noStrike">
                <a:solidFill>
                  <a:srgbClr val="ffffff"/>
                </a:solidFill>
                <a:latin typeface="Futura Std Medium"/>
                <a:ea typeface="Montserrat Light"/>
              </a:rPr>
              <a:t>Hacer visualizaciones correctas es facil si sabes cómo hacerlas y además quieres hacerlas bien.</a:t>
            </a:r>
            <a:endParaRPr b="0" lang="es-ES" sz="1600" spc="-1" strike="noStrike">
              <a:solidFill>
                <a:srgbClr val="000000"/>
              </a:solidFill>
              <a:latin typeface="Arial"/>
            </a:endParaRPr>
          </a:p>
        </p:txBody>
      </p:sp>
      <p:sp>
        <p:nvSpPr>
          <p:cNvPr id="97"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Visualizaciones correctas</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98" name="Imagen 2" descr="Texto&#10;&#10;Descripción generada automáticamente con confianza media"/>
          <p:cNvPicPr/>
          <p:nvPr/>
        </p:nvPicPr>
        <p:blipFill>
          <a:blip r:embed="rId2"/>
          <a:stretch/>
        </p:blipFill>
        <p:spPr>
          <a:xfrm>
            <a:off x="716760" y="98640"/>
            <a:ext cx="5158800" cy="66600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Marcador de posición de imagen 3" descr=""/>
          <p:cNvPicPr/>
          <p:nvPr/>
        </p:nvPicPr>
        <p:blipFill>
          <a:blip r:embed="rId1"/>
          <a:stretch/>
        </p:blipFill>
        <p:spPr>
          <a:xfrm>
            <a:off x="0" y="0"/>
            <a:ext cx="12191760" cy="6857640"/>
          </a:xfrm>
          <a:prstGeom prst="rect">
            <a:avLst/>
          </a:prstGeom>
          <a:ln w="0">
            <a:noFill/>
          </a:ln>
        </p:spPr>
      </p:pic>
      <p:sp>
        <p:nvSpPr>
          <p:cNvPr id="100" name="Google Shape;89;p19"/>
          <p:cNvSpPr/>
          <p:nvPr/>
        </p:nvSpPr>
        <p:spPr>
          <a:xfrm>
            <a:off x="544680" y="862920"/>
            <a:ext cx="4737240" cy="5167440"/>
          </a:xfrm>
          <a:prstGeom prst="rect">
            <a:avLst/>
          </a:prstGeom>
          <a:solidFill>
            <a:srgbClr val="ef3340"/>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01" name="Google Shape;91;p19"/>
          <p:cNvSpPr/>
          <p:nvPr/>
        </p:nvSpPr>
        <p:spPr>
          <a:xfrm>
            <a:off x="544680" y="1177920"/>
            <a:ext cx="4737240" cy="272880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s-ES" sz="4000" spc="-1" strike="noStrike">
                <a:solidFill>
                  <a:srgbClr val="ffffff"/>
                </a:solidFill>
                <a:latin typeface="Futura Std Book"/>
                <a:ea typeface="Montserrat ExtraBold"/>
              </a:rPr>
              <a:t>Errores gráficos</a:t>
            </a:r>
            <a:endParaRPr b="0" lang="es-ES" sz="4000" spc="-1" strike="noStrike">
              <a:solidFill>
                <a:srgbClr val="000000"/>
              </a:solidFill>
              <a:latin typeface="Arial"/>
            </a:endParaRPr>
          </a:p>
        </p:txBody>
      </p:sp>
      <p:sp>
        <p:nvSpPr>
          <p:cNvPr id="102" name="Google Shape;92;p19"/>
          <p:cNvSpPr/>
          <p:nvPr/>
        </p:nvSpPr>
        <p:spPr>
          <a:xfrm>
            <a:off x="-300960" y="1177920"/>
            <a:ext cx="2163600" cy="132300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0" lang="en-US" sz="8000" spc="-1" strike="noStrike">
                <a:solidFill>
                  <a:srgbClr val="fbfbfb"/>
                </a:solidFill>
                <a:latin typeface="Futura Std Book"/>
                <a:ea typeface="Montserrat SemiBold"/>
              </a:rPr>
              <a:t>5.</a:t>
            </a:r>
            <a:endParaRPr b="0" lang="es-ES" sz="8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3"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04"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n-US" sz="1600" spc="-1" strike="noStrike">
                <a:solidFill>
                  <a:srgbClr val="ffffff"/>
                </a:solidFill>
                <a:latin typeface="Futura Std Medium"/>
                <a:ea typeface="Montserrat Light"/>
              </a:rPr>
              <a:t>¿Que errores hay en esta imagen?</a:t>
            </a:r>
            <a:endParaRPr b="0" lang="es-ES" sz="1600" spc="-1" strike="noStrike">
              <a:solidFill>
                <a:srgbClr val="000000"/>
              </a:solidFill>
              <a:latin typeface="Arial"/>
            </a:endParaRPr>
          </a:p>
        </p:txBody>
      </p:sp>
      <p:sp>
        <p:nvSpPr>
          <p:cNvPr id="105"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Pie chart</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106" name="Imagen 2" descr="Gráfico, Gráfico circular&#10;&#10;Descripción generada automáticamente"/>
          <p:cNvPicPr/>
          <p:nvPr/>
        </p:nvPicPr>
        <p:blipFill>
          <a:blip r:embed="rId2"/>
          <a:stretch/>
        </p:blipFill>
        <p:spPr>
          <a:xfrm>
            <a:off x="180360" y="1255320"/>
            <a:ext cx="6432840" cy="4347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7"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08"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n-US" sz="1600" spc="-1" strike="noStrike">
                <a:solidFill>
                  <a:srgbClr val="ffffff"/>
                </a:solidFill>
                <a:latin typeface="Futura Std Medium"/>
                <a:ea typeface="Montserrat Light"/>
              </a:rPr>
              <a:t>¿Que errores hay en esta imagen?</a:t>
            </a:r>
            <a:endParaRPr b="0" lang="es-ES" sz="1600" spc="-1" strike="noStrike">
              <a:solidFill>
                <a:srgbClr val="000000"/>
              </a:solidFill>
              <a:latin typeface="Arial"/>
            </a:endParaRPr>
          </a:p>
        </p:txBody>
      </p:sp>
      <p:sp>
        <p:nvSpPr>
          <p:cNvPr id="109"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Intención de voto elecciones Navarra 2014</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110" name="Imagen 3" descr="Diagrama&#10;&#10;Descripción generada automáticamente con confianza media"/>
          <p:cNvPicPr/>
          <p:nvPr/>
        </p:nvPicPr>
        <p:blipFill>
          <a:blip r:embed="rId2"/>
          <a:stretch/>
        </p:blipFill>
        <p:spPr>
          <a:xfrm>
            <a:off x="157320" y="1555560"/>
            <a:ext cx="6552720" cy="37468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1"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12"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n-US" sz="1600" spc="-1" strike="noStrike">
                <a:solidFill>
                  <a:srgbClr val="ffffff"/>
                </a:solidFill>
                <a:latin typeface="Futura Std Medium"/>
                <a:ea typeface="Montserrat Light"/>
              </a:rPr>
              <a:t>En este gráfico podemos ver la Perdida de hielo del Ártico</a:t>
            </a:r>
            <a:endParaRPr b="0" lang="es-ES" sz="1600" spc="-1" strike="noStrike">
              <a:solidFill>
                <a:srgbClr val="000000"/>
              </a:solidFill>
              <a:latin typeface="Arial"/>
            </a:endParaRPr>
          </a:p>
        </p:txBody>
      </p:sp>
      <p:sp>
        <p:nvSpPr>
          <p:cNvPr id="113"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Hielo Ártico</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114" name="Imagen 3" descr="Gráfico&#10;&#10;Descripción generada automáticamente"/>
          <p:cNvPicPr/>
          <p:nvPr/>
        </p:nvPicPr>
        <p:blipFill>
          <a:blip r:embed="rId2"/>
          <a:stretch/>
        </p:blipFill>
        <p:spPr>
          <a:xfrm>
            <a:off x="311040" y="757800"/>
            <a:ext cx="5943960" cy="53420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5"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16"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n-US" sz="1600" spc="-1" strike="noStrike">
                <a:solidFill>
                  <a:srgbClr val="ffffff"/>
                </a:solidFill>
                <a:latin typeface="Futura Std Medium"/>
                <a:ea typeface="Montserrat Light"/>
              </a:rPr>
              <a:t>Cantidad de millas recorridas por conductores de EEUU</a:t>
            </a:r>
            <a:endParaRPr b="0" lang="es-ES" sz="1600" spc="-1" strike="noStrike">
              <a:solidFill>
                <a:srgbClr val="000000"/>
              </a:solidFill>
              <a:latin typeface="Arial"/>
            </a:endParaRPr>
          </a:p>
        </p:txBody>
      </p:sp>
      <p:sp>
        <p:nvSpPr>
          <p:cNvPr id="117"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Evolución en el uso del coche</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118" name="Imagen 2" descr="Gráfico&#10;&#10;Descripción generada automáticamente"/>
          <p:cNvPicPr/>
          <p:nvPr/>
        </p:nvPicPr>
        <p:blipFill>
          <a:blip r:embed="rId2"/>
          <a:stretch/>
        </p:blipFill>
        <p:spPr>
          <a:xfrm>
            <a:off x="376920" y="945000"/>
            <a:ext cx="5826600" cy="49676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Marcador de posición de imagen 3" descr=""/>
          <p:cNvPicPr/>
          <p:nvPr/>
        </p:nvPicPr>
        <p:blipFill>
          <a:blip r:embed="rId1"/>
          <a:stretch/>
        </p:blipFill>
        <p:spPr>
          <a:xfrm>
            <a:off x="0" y="0"/>
            <a:ext cx="12191760" cy="6857640"/>
          </a:xfrm>
          <a:prstGeom prst="rect">
            <a:avLst/>
          </a:prstGeom>
          <a:ln w="0">
            <a:noFill/>
          </a:ln>
        </p:spPr>
      </p:pic>
      <p:sp>
        <p:nvSpPr>
          <p:cNvPr id="120" name="Google Shape;89;p19"/>
          <p:cNvSpPr/>
          <p:nvPr/>
        </p:nvSpPr>
        <p:spPr>
          <a:xfrm>
            <a:off x="544680" y="862920"/>
            <a:ext cx="4737240" cy="5167440"/>
          </a:xfrm>
          <a:prstGeom prst="rect">
            <a:avLst/>
          </a:prstGeom>
          <a:solidFill>
            <a:srgbClr val="ef3340"/>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21" name="Google Shape;91;p19"/>
          <p:cNvSpPr/>
          <p:nvPr/>
        </p:nvSpPr>
        <p:spPr>
          <a:xfrm>
            <a:off x="544680" y="1177920"/>
            <a:ext cx="4737240" cy="272880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s-ES" sz="4000" spc="-1" strike="noStrike">
                <a:solidFill>
                  <a:srgbClr val="ffffff"/>
                </a:solidFill>
                <a:latin typeface="Futura Std Book"/>
                <a:ea typeface="Montserrat ExtraBold"/>
              </a:rPr>
              <a:t>Quizz</a:t>
            </a:r>
            <a:endParaRPr b="0" lang="es-ES" sz="4000" spc="-1" strike="noStrike">
              <a:solidFill>
                <a:srgbClr val="000000"/>
              </a:solidFill>
              <a:latin typeface="Arial"/>
            </a:endParaRPr>
          </a:p>
        </p:txBody>
      </p:sp>
      <p:sp>
        <p:nvSpPr>
          <p:cNvPr id="122" name="Google Shape;92;p19"/>
          <p:cNvSpPr/>
          <p:nvPr/>
        </p:nvSpPr>
        <p:spPr>
          <a:xfrm>
            <a:off x="-300960" y="1177920"/>
            <a:ext cx="2163600" cy="132300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0" lang="en-US" sz="8000" spc="-1" strike="noStrike">
                <a:solidFill>
                  <a:srgbClr val="fbfbfb"/>
                </a:solidFill>
                <a:latin typeface="Futura Std Book"/>
                <a:ea typeface="Montserrat SemiBold"/>
              </a:rPr>
              <a:t>6.</a:t>
            </a:r>
            <a:endParaRPr b="0" lang="es-ES" sz="8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51"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s-ES" sz="1600" spc="-1" strike="noStrike">
                <a:solidFill>
                  <a:srgbClr val="ffffff"/>
                </a:solidFill>
                <a:latin typeface="Futura Std Medium"/>
                <a:ea typeface="Montserrat Light"/>
              </a:rPr>
              <a:t>Los datos nos dicen que el número de maestrías en Ingeniería tiene una relación directa con la cantidad de energía hidroeléctrica generada en Vietnam</a:t>
            </a:r>
            <a:endParaRPr b="0" lang="es-ES" sz="1600" spc="-1" strike="noStrike">
              <a:solidFill>
                <a:srgbClr val="000000"/>
              </a:solidFill>
              <a:latin typeface="Arial"/>
            </a:endParaRPr>
          </a:p>
          <a:p>
            <a:pPr>
              <a:lnSpc>
                <a:spcPts val="2401"/>
              </a:lnSpc>
              <a:tabLst>
                <a:tab algn="l" pos="0"/>
              </a:tabLst>
            </a:pPr>
            <a:endParaRPr b="0" lang="es-ES" sz="1600" spc="-1" strike="noStrike">
              <a:solidFill>
                <a:srgbClr val="000000"/>
              </a:solidFill>
              <a:latin typeface="Arial"/>
            </a:endParaRPr>
          </a:p>
          <a:p>
            <a:pPr>
              <a:lnSpc>
                <a:spcPts val="2401"/>
              </a:lnSpc>
              <a:tabLst>
                <a:tab algn="l" pos="0"/>
              </a:tabLst>
            </a:pPr>
            <a:endParaRPr b="0" lang="es-ES" sz="1600" spc="-1" strike="noStrike">
              <a:solidFill>
                <a:srgbClr val="000000"/>
              </a:solidFill>
              <a:latin typeface="Arial"/>
            </a:endParaRPr>
          </a:p>
        </p:txBody>
      </p:sp>
      <p:sp>
        <p:nvSpPr>
          <p:cNvPr id="52"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n-US" sz="2800" spc="-1" strike="noStrike">
                <a:solidFill>
                  <a:srgbClr val="ffffff"/>
                </a:solidFill>
                <a:latin typeface="Futura Std Book"/>
                <a:ea typeface="Montserrat ExtraBold"/>
              </a:rPr>
              <a:t>Gráficos de </a:t>
            </a:r>
            <a:r>
              <a:rPr b="1" lang="es-ES" sz="2800" spc="-1" strike="noStrike">
                <a:solidFill>
                  <a:srgbClr val="ffffff"/>
                </a:solidFill>
                <a:latin typeface="Futura Std Book"/>
                <a:ea typeface="Montserrat ExtraBold"/>
              </a:rPr>
              <a:t>líneas</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53" name="Imagen 2" descr=""/>
          <p:cNvPicPr/>
          <p:nvPr/>
        </p:nvPicPr>
        <p:blipFill>
          <a:blip r:embed="rId2"/>
          <a:stretch/>
        </p:blipFill>
        <p:spPr>
          <a:xfrm>
            <a:off x="427680" y="1545480"/>
            <a:ext cx="6568560" cy="380232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3"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24"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n-US" sz="1600" spc="-1" strike="noStrike">
                <a:solidFill>
                  <a:srgbClr val="ffffff"/>
                </a:solidFill>
                <a:latin typeface="Futura Std Medium"/>
                <a:ea typeface="Montserrat Light"/>
              </a:rPr>
              <a:t>¿Que errores hay en esta imagen?</a:t>
            </a:r>
            <a:endParaRPr b="0" lang="es-ES" sz="1600" spc="-1" strike="noStrike">
              <a:solidFill>
                <a:srgbClr val="000000"/>
              </a:solidFill>
              <a:latin typeface="Arial"/>
            </a:endParaRPr>
          </a:p>
        </p:txBody>
      </p:sp>
      <p:sp>
        <p:nvSpPr>
          <p:cNvPr id="125"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Elecciones en EEUU</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126" name="Imagen 3" descr="Pantalla de celular con imagen de hombre con traje y corbata&#10;&#10;Descripción generada automáticamente con confianza media"/>
          <p:cNvPicPr/>
          <p:nvPr/>
        </p:nvPicPr>
        <p:blipFill>
          <a:blip r:embed="rId2"/>
          <a:stretch/>
        </p:blipFill>
        <p:spPr>
          <a:xfrm>
            <a:off x="674280" y="115560"/>
            <a:ext cx="5749200" cy="3263040"/>
          </a:xfrm>
          <a:prstGeom prst="rect">
            <a:avLst/>
          </a:prstGeom>
          <a:ln w="0">
            <a:noFill/>
          </a:ln>
        </p:spPr>
      </p:pic>
      <p:pic>
        <p:nvPicPr>
          <p:cNvPr id="127" name="Imagen 8" descr="Interfaz de usuario gráfica, Diagrama&#10;&#10;Descripción generada automáticamente"/>
          <p:cNvPicPr/>
          <p:nvPr/>
        </p:nvPicPr>
        <p:blipFill>
          <a:blip r:embed="rId3"/>
          <a:stretch/>
        </p:blipFill>
        <p:spPr>
          <a:xfrm>
            <a:off x="683640" y="3447000"/>
            <a:ext cx="5749200" cy="3337560"/>
          </a:xfrm>
          <a:prstGeom prst="rect">
            <a:avLst/>
          </a:prstGeom>
          <a:ln w="0">
            <a:noFill/>
          </a:ln>
        </p:spPr>
      </p:pic>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8"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29"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n-US" sz="1600" spc="-1" strike="noStrike">
                <a:solidFill>
                  <a:srgbClr val="ffffff"/>
                </a:solidFill>
                <a:latin typeface="Futura Std Medium"/>
                <a:ea typeface="Montserrat Light"/>
              </a:rPr>
              <a:t>¿Que errores hay en esta imagen?</a:t>
            </a:r>
            <a:endParaRPr b="0" lang="es-ES" sz="1600" spc="-1" strike="noStrike">
              <a:solidFill>
                <a:srgbClr val="000000"/>
              </a:solidFill>
              <a:latin typeface="Arial"/>
            </a:endParaRPr>
          </a:p>
        </p:txBody>
      </p:sp>
      <p:sp>
        <p:nvSpPr>
          <p:cNvPr id="130"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Temperatura Global</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131" name="Imagen 2" descr="Interfaz de usuario gráfica&#10;&#10;Descripción generada automáticamente"/>
          <p:cNvPicPr/>
          <p:nvPr/>
        </p:nvPicPr>
        <p:blipFill>
          <a:blip r:embed="rId2"/>
          <a:stretch/>
        </p:blipFill>
        <p:spPr>
          <a:xfrm>
            <a:off x="622080" y="128520"/>
            <a:ext cx="5314680" cy="3199320"/>
          </a:xfrm>
          <a:prstGeom prst="rect">
            <a:avLst/>
          </a:prstGeom>
          <a:ln w="0">
            <a:noFill/>
          </a:ln>
        </p:spPr>
      </p:pic>
      <p:pic>
        <p:nvPicPr>
          <p:cNvPr id="132" name="Imagen 9" descr="Gráfico, Gráfico de líneas&#10;&#10;Descripción generada automáticamente"/>
          <p:cNvPicPr/>
          <p:nvPr/>
        </p:nvPicPr>
        <p:blipFill>
          <a:blip r:embed="rId3"/>
          <a:stretch/>
        </p:blipFill>
        <p:spPr>
          <a:xfrm>
            <a:off x="622080" y="3529800"/>
            <a:ext cx="5325840" cy="3199320"/>
          </a:xfrm>
          <a:prstGeom prst="rect">
            <a:avLst/>
          </a:prstGeom>
          <a:ln w="0">
            <a:noFill/>
          </a:ln>
        </p:spPr>
      </p:pic>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3"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34"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n-US" sz="1600" spc="-1" strike="noStrike">
                <a:solidFill>
                  <a:srgbClr val="ffffff"/>
                </a:solidFill>
                <a:latin typeface="Futura Std Medium"/>
                <a:ea typeface="Montserrat Light"/>
              </a:rPr>
              <a:t>¿Que errores hay en esta imagen?</a:t>
            </a:r>
            <a:endParaRPr b="0" lang="es-ES" sz="1600" spc="-1" strike="noStrike">
              <a:solidFill>
                <a:srgbClr val="000000"/>
              </a:solidFill>
              <a:latin typeface="Arial"/>
            </a:endParaRPr>
          </a:p>
        </p:txBody>
      </p:sp>
      <p:sp>
        <p:nvSpPr>
          <p:cNvPr id="135"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Muertes por arma de fuego</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136" name="Imagen 3" descr="Gráfico, Histograma&#10;&#10;Descripción generada automáticamente"/>
          <p:cNvPicPr/>
          <p:nvPr/>
        </p:nvPicPr>
        <p:blipFill>
          <a:blip r:embed="rId2"/>
          <a:stretch/>
        </p:blipFill>
        <p:spPr>
          <a:xfrm>
            <a:off x="111960" y="1488960"/>
            <a:ext cx="3328200" cy="3879720"/>
          </a:xfrm>
          <a:prstGeom prst="rect">
            <a:avLst/>
          </a:prstGeom>
          <a:ln w="0">
            <a:noFill/>
          </a:ln>
        </p:spPr>
      </p:pic>
      <p:pic>
        <p:nvPicPr>
          <p:cNvPr id="137" name="Imagen 8" descr="Gráfico, Histograma&#10;&#10;Descripción generada automáticamente"/>
          <p:cNvPicPr/>
          <p:nvPr/>
        </p:nvPicPr>
        <p:blipFill>
          <a:blip r:embed="rId3"/>
          <a:stretch/>
        </p:blipFill>
        <p:spPr>
          <a:xfrm>
            <a:off x="3545640" y="1488960"/>
            <a:ext cx="3115440" cy="3879720"/>
          </a:xfrm>
          <a:prstGeom prst="rect">
            <a:avLst/>
          </a:prstGeom>
          <a:ln w="0">
            <a:noFill/>
          </a:ln>
        </p:spPr>
      </p:pic>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8"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39"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n-US" sz="1600" spc="-1" strike="noStrike">
                <a:solidFill>
                  <a:srgbClr val="ffffff"/>
                </a:solidFill>
                <a:latin typeface="Futura Std Medium"/>
                <a:ea typeface="Montserrat Light"/>
              </a:rPr>
              <a:t>¿Cual es el apartado con mayor proporción?</a:t>
            </a:r>
            <a:endParaRPr b="0" lang="es-ES" sz="1600" spc="-1" strike="noStrike">
              <a:solidFill>
                <a:srgbClr val="000000"/>
              </a:solidFill>
              <a:latin typeface="Arial"/>
            </a:endParaRPr>
          </a:p>
        </p:txBody>
      </p:sp>
      <p:sp>
        <p:nvSpPr>
          <p:cNvPr id="140"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Pie chart</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141" name="Imagen 3" descr="Gráfico, Gráfico circular&#10;&#10;Descripción generada automáticamente"/>
          <p:cNvPicPr/>
          <p:nvPr/>
        </p:nvPicPr>
        <p:blipFill>
          <a:blip r:embed="rId2"/>
          <a:stretch/>
        </p:blipFill>
        <p:spPr>
          <a:xfrm>
            <a:off x="136440" y="1991520"/>
            <a:ext cx="6476760" cy="2730960"/>
          </a:xfrm>
          <a:prstGeom prst="rect">
            <a:avLst/>
          </a:prstGeom>
          <a:ln w="0">
            <a:noFill/>
          </a:ln>
        </p:spPr>
      </p:pic>
      <p:pic>
        <p:nvPicPr>
          <p:cNvPr id="142" name="Imagen 8" descr="Gráfico&#10;&#10;Descripción generada automáticamente"/>
          <p:cNvPicPr/>
          <p:nvPr/>
        </p:nvPicPr>
        <p:blipFill>
          <a:blip r:embed="rId3"/>
          <a:stretch/>
        </p:blipFill>
        <p:spPr>
          <a:xfrm>
            <a:off x="136440" y="1530000"/>
            <a:ext cx="6459120" cy="3798000"/>
          </a:xfrm>
          <a:prstGeom prst="rect">
            <a:avLst/>
          </a:prstGeom>
          <a:ln w="0">
            <a:noFill/>
          </a:ln>
        </p:spPr>
      </p:pic>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143" name="Google Shape;557;p43"/>
          <p:cNvSpPr/>
          <p:nvPr/>
        </p:nvSpPr>
        <p:spPr>
          <a:xfrm>
            <a:off x="622080" y="0"/>
            <a:ext cx="10947600" cy="6253200"/>
          </a:xfrm>
          <a:prstGeom prst="rect">
            <a:avLst/>
          </a:prstGeom>
          <a:solidFill>
            <a:schemeClr val="bg2"/>
          </a:solidFill>
          <a:ln w="9525">
            <a:solidFill>
              <a:srgbClr val="ff5c33"/>
            </a:solidFill>
            <a:miter/>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44" name="Google Shape;558;p43"/>
          <p:cNvSpPr/>
          <p:nvPr/>
        </p:nvSpPr>
        <p:spPr>
          <a:xfrm>
            <a:off x="3087000" y="651960"/>
            <a:ext cx="6017760" cy="58428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n-US" sz="3200" spc="-1" strike="noStrike">
                <a:solidFill>
                  <a:srgbClr val="000000"/>
                </a:solidFill>
                <a:latin typeface="Futura Std Book"/>
                <a:ea typeface="Montserrat ExtraBold"/>
              </a:rPr>
              <a:t>Conclusión</a:t>
            </a:r>
            <a:endParaRPr b="0" lang="es-ES" sz="3200" spc="-1" strike="noStrike">
              <a:solidFill>
                <a:srgbClr val="000000"/>
              </a:solidFill>
              <a:latin typeface="Arial"/>
            </a:endParaRPr>
          </a:p>
        </p:txBody>
      </p:sp>
      <p:sp>
        <p:nvSpPr>
          <p:cNvPr id="145" name="Google Shape;560;p43"/>
          <p:cNvSpPr/>
          <p:nvPr/>
        </p:nvSpPr>
        <p:spPr>
          <a:xfrm>
            <a:off x="3016440" y="1648800"/>
            <a:ext cx="6309360" cy="1347840"/>
          </a:xfrm>
          <a:prstGeom prst="rect">
            <a:avLst/>
          </a:prstGeom>
          <a:noFill/>
          <a:ln w="0">
            <a:noFill/>
          </a:ln>
        </p:spPr>
        <p:style>
          <a:lnRef idx="0"/>
          <a:fillRef idx="0"/>
          <a:effectRef idx="0"/>
          <a:fontRef idx="minor"/>
        </p:style>
        <p:txBody>
          <a:bodyPr anchor="t">
            <a:noAutofit/>
          </a:bodyPr>
          <a:p>
            <a:pPr algn="ctr">
              <a:lnSpc>
                <a:spcPct val="150000"/>
              </a:lnSpc>
              <a:tabLst>
                <a:tab algn="l" pos="0"/>
              </a:tabLst>
            </a:pPr>
            <a:r>
              <a:rPr b="0" lang="es-ES" sz="1400" spc="-1" strike="noStrike">
                <a:solidFill>
                  <a:srgbClr val="efefef"/>
                </a:solidFill>
                <a:latin typeface="Futura Std Book"/>
                <a:ea typeface="Arial"/>
              </a:rPr>
              <a:t>Nunca</a:t>
            </a:r>
            <a:r>
              <a:rPr b="0" lang="en-US" sz="1400" spc="-1" strike="noStrike">
                <a:solidFill>
                  <a:srgbClr val="efefef"/>
                </a:solidFill>
                <a:latin typeface="Futura Std Book"/>
                <a:ea typeface="Arial"/>
              </a:rPr>
              <a:t> tenéis que creeros ningun gráfico que veais si no conocéis el contexto. Las gráficas siempre cuentan una historia y se pueden modificar a conveniencia del que las realiza.</a:t>
            </a:r>
            <a:endParaRPr b="0" lang="es-ES" sz="1400" spc="-1" strike="noStrike">
              <a:solidFill>
                <a:srgbClr val="000000"/>
              </a:solidFill>
              <a:latin typeface="Arial"/>
            </a:endParaRPr>
          </a:p>
        </p:txBody>
      </p:sp>
      <p:sp>
        <p:nvSpPr>
          <p:cNvPr id="146" name="Forma en L 5"/>
          <p:cNvSpPr/>
          <p:nvPr/>
        </p:nvSpPr>
        <p:spPr>
          <a:xfrm>
            <a:off x="622080" y="1236600"/>
            <a:ext cx="843480" cy="824040"/>
          </a:xfrm>
          <a:prstGeom prst="corner">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GB" sz="1400" spc="-1" strike="noStrike">
              <a:solidFill>
                <a:schemeClr val="lt1"/>
              </a:solidFill>
              <a:latin typeface="Tw Cen MT"/>
              <a:ea typeface="Arial"/>
            </a:endParaRPr>
          </a:p>
        </p:txBody>
      </p:sp>
      <p:pic>
        <p:nvPicPr>
          <p:cNvPr id="147" name="Imagen 6" descr=""/>
          <p:cNvPicPr/>
          <p:nvPr/>
        </p:nvPicPr>
        <p:blipFill>
          <a:blip r:embed="rId1"/>
          <a:stretch/>
        </p:blipFill>
        <p:spPr>
          <a:xfrm rot="5400000">
            <a:off x="1262160" y="234000"/>
            <a:ext cx="1611000" cy="1203480"/>
          </a:xfrm>
          <a:prstGeom prst="rect">
            <a:avLst/>
          </a:prstGeom>
          <a:ln w="0">
            <a:noFill/>
          </a:ln>
        </p:spPr>
      </p:pic>
      <p:sp>
        <p:nvSpPr>
          <p:cNvPr id="148" name="Forma en L 7"/>
          <p:cNvSpPr/>
          <p:nvPr/>
        </p:nvSpPr>
        <p:spPr>
          <a:xfrm>
            <a:off x="1044000" y="412200"/>
            <a:ext cx="843480" cy="824040"/>
          </a:xfrm>
          <a:prstGeom prst="corner">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GB" sz="1400" spc="-1" strike="noStrike">
              <a:solidFill>
                <a:schemeClr val="lt1"/>
              </a:solidFill>
              <a:latin typeface="Tw Cen MT"/>
              <a:ea typeface="Arial"/>
            </a:endParaRPr>
          </a:p>
        </p:txBody>
      </p:sp>
      <p:sp>
        <p:nvSpPr>
          <p:cNvPr id="149" name="Forma en L 8"/>
          <p:cNvSpPr/>
          <p:nvPr/>
        </p:nvSpPr>
        <p:spPr>
          <a:xfrm>
            <a:off x="10734840" y="5429160"/>
            <a:ext cx="843480" cy="824040"/>
          </a:xfrm>
          <a:prstGeom prst="corner">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GB" sz="1400" spc="-1" strike="noStrike">
              <a:solidFill>
                <a:schemeClr val="lt1"/>
              </a:solidFill>
              <a:latin typeface="Tw Cen MT"/>
              <a:ea typeface="Arial"/>
            </a:endParaRPr>
          </a:p>
        </p:txBody>
      </p:sp>
      <p:pic>
        <p:nvPicPr>
          <p:cNvPr id="150" name="Imagen 1" descr=""/>
          <p:cNvPicPr/>
          <p:nvPr/>
        </p:nvPicPr>
        <p:blipFill>
          <a:blip r:embed="rId2"/>
          <a:stretch/>
        </p:blipFill>
        <p:spPr>
          <a:xfrm>
            <a:off x="10328040" y="5003640"/>
            <a:ext cx="1261440" cy="1272600"/>
          </a:xfrm>
          <a:prstGeom prst="rect">
            <a:avLst/>
          </a:prstGeom>
          <a:ln w="0">
            <a:noFill/>
          </a:ln>
        </p:spPr>
      </p:pic>
      <p:pic>
        <p:nvPicPr>
          <p:cNvPr id="151" name="Imagen 3" descr="Dibujo de personaje de video juego&#10;&#10;Descripción generada automáticamente con confianza baja"/>
          <p:cNvPicPr/>
          <p:nvPr/>
        </p:nvPicPr>
        <p:blipFill>
          <a:blip r:embed="rId3"/>
          <a:stretch/>
        </p:blipFill>
        <p:spPr>
          <a:xfrm>
            <a:off x="4397040" y="2885400"/>
            <a:ext cx="3822840" cy="32338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52" name="Imagen 2" descr=""/>
          <p:cNvPicPr/>
          <p:nvPr/>
        </p:nvPicPr>
        <p:blipFill>
          <a:blip r:embed="rId2"/>
          <a:stretch/>
        </p:blipFill>
        <p:spPr>
          <a:xfrm>
            <a:off x="0" y="0"/>
            <a:ext cx="12191760" cy="6857640"/>
          </a:xfrm>
          <a:prstGeom prst="rect">
            <a:avLst/>
          </a:prstGeom>
          <a:ln w="0">
            <a:noFill/>
          </a:ln>
        </p:spPr>
      </p:pic>
      <p:sp>
        <p:nvSpPr>
          <p:cNvPr id="153" name="Google Shape;565;p44"/>
          <p:cNvSpPr/>
          <p:nvPr/>
        </p:nvSpPr>
        <p:spPr>
          <a:xfrm>
            <a:off x="622080" y="0"/>
            <a:ext cx="10947600" cy="5994720"/>
          </a:xfrm>
          <a:prstGeom prst="rect">
            <a:avLst/>
          </a:prstGeom>
          <a:solidFill>
            <a:schemeClr val="bg2">
              <a:alpha val="90000"/>
            </a:schemeClr>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154" name="Google Shape;566;p44"/>
          <p:cNvSpPr/>
          <p:nvPr/>
        </p:nvSpPr>
        <p:spPr>
          <a:xfrm>
            <a:off x="3087000" y="3654360"/>
            <a:ext cx="6017760" cy="58428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n-US" sz="3200" spc="-1" strike="noStrike">
                <a:solidFill>
                  <a:srgbClr val="ffffff"/>
                </a:solidFill>
                <a:latin typeface="Futura Std Book"/>
                <a:ea typeface="Montserrat ExtraBold"/>
              </a:rPr>
              <a:t>¡Gracias!</a:t>
            </a:r>
            <a:endParaRPr b="0" lang="es-ES" sz="3200" spc="-1" strike="noStrike">
              <a:solidFill>
                <a:srgbClr val="000000"/>
              </a:solidFill>
              <a:latin typeface="Arial"/>
            </a:endParaRPr>
          </a:p>
        </p:txBody>
      </p:sp>
      <p:sp>
        <p:nvSpPr>
          <p:cNvPr id="155" name="Google Shape;567;p44"/>
          <p:cNvSpPr/>
          <p:nvPr/>
        </p:nvSpPr>
        <p:spPr>
          <a:xfrm>
            <a:off x="4154040" y="3313800"/>
            <a:ext cx="3883680" cy="24588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endParaRPr b="0" lang="es-ES" sz="1400" spc="-1" strike="noStrike">
              <a:solidFill>
                <a:srgbClr val="000000"/>
              </a:solidFill>
              <a:latin typeface="Futura Std Book"/>
              <a:ea typeface="Arial"/>
            </a:endParaRPr>
          </a:p>
        </p:txBody>
      </p:sp>
      <p:pic>
        <p:nvPicPr>
          <p:cNvPr id="156" name="Imagen 5" descr=""/>
          <p:cNvPicPr/>
          <p:nvPr/>
        </p:nvPicPr>
        <p:blipFill>
          <a:blip r:embed="rId3"/>
          <a:stretch/>
        </p:blipFill>
        <p:spPr>
          <a:xfrm>
            <a:off x="4024800" y="1246320"/>
            <a:ext cx="4141800" cy="19569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54" name="Imagen 8" descr="La fachada de un local comercial&#10;&#10;Descripción generada automáticamente con confianza baja"/>
          <p:cNvPicPr/>
          <p:nvPr/>
        </p:nvPicPr>
        <p:blipFill>
          <a:blip r:embed="rId2"/>
          <a:stretch/>
        </p:blipFill>
        <p:spPr>
          <a:xfrm>
            <a:off x="2169000" y="842040"/>
            <a:ext cx="7853760" cy="51735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 name="Marcador de posición de imagen 3" descr=""/>
          <p:cNvPicPr/>
          <p:nvPr/>
        </p:nvPicPr>
        <p:blipFill>
          <a:blip r:embed="rId1"/>
          <a:stretch/>
        </p:blipFill>
        <p:spPr>
          <a:xfrm>
            <a:off x="0" y="0"/>
            <a:ext cx="12191760" cy="6857640"/>
          </a:xfrm>
          <a:prstGeom prst="rect">
            <a:avLst/>
          </a:prstGeom>
          <a:ln w="0">
            <a:noFill/>
          </a:ln>
        </p:spPr>
      </p:pic>
      <p:sp>
        <p:nvSpPr>
          <p:cNvPr id="56" name="Google Shape;89;p19"/>
          <p:cNvSpPr/>
          <p:nvPr/>
        </p:nvSpPr>
        <p:spPr>
          <a:xfrm>
            <a:off x="544680" y="862920"/>
            <a:ext cx="4737240" cy="5167440"/>
          </a:xfrm>
          <a:prstGeom prst="rect">
            <a:avLst/>
          </a:prstGeom>
          <a:solidFill>
            <a:srgbClr val="ef3340"/>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57" name="Google Shape;91;p19"/>
          <p:cNvSpPr/>
          <p:nvPr/>
        </p:nvSpPr>
        <p:spPr>
          <a:xfrm>
            <a:off x="544680" y="1177920"/>
            <a:ext cx="4737240" cy="272880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s-ES" sz="4000" spc="-1" strike="noStrike">
                <a:solidFill>
                  <a:srgbClr val="ffffff"/>
                </a:solidFill>
                <a:latin typeface="Futura Std Book"/>
                <a:ea typeface="Montserrat ExtraBold"/>
              </a:rPr>
              <a:t>Estadísticos</a:t>
            </a:r>
            <a:r>
              <a:rPr b="1" lang="en-US" sz="4000" spc="-1" strike="noStrike">
                <a:solidFill>
                  <a:srgbClr val="ffffff"/>
                </a:solidFill>
                <a:latin typeface="Futura Std Book"/>
                <a:ea typeface="Montserrat ExtraBold"/>
              </a:rPr>
              <a:t> descriptivos</a:t>
            </a:r>
            <a:endParaRPr b="0" lang="es-ES" sz="4000" spc="-1" strike="noStrike">
              <a:solidFill>
                <a:srgbClr val="000000"/>
              </a:solidFill>
              <a:latin typeface="Arial"/>
            </a:endParaRPr>
          </a:p>
        </p:txBody>
      </p:sp>
      <p:sp>
        <p:nvSpPr>
          <p:cNvPr id="58" name="Google Shape;92;p19"/>
          <p:cNvSpPr/>
          <p:nvPr/>
        </p:nvSpPr>
        <p:spPr>
          <a:xfrm>
            <a:off x="-300960" y="1177920"/>
            <a:ext cx="2163600" cy="132300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0" lang="en-US" sz="8000" spc="-1" strike="noStrike">
                <a:solidFill>
                  <a:srgbClr val="fbfbfb"/>
                </a:solidFill>
                <a:latin typeface="Futura Std Book"/>
                <a:ea typeface="Montserrat SemiBold"/>
              </a:rPr>
              <a:t>1.</a:t>
            </a:r>
            <a:endParaRPr b="0" lang="es-ES" sz="8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60"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s-ES" sz="1600" spc="-1" strike="noStrike">
                <a:solidFill>
                  <a:srgbClr val="ffffff"/>
                </a:solidFill>
                <a:latin typeface="Futura Std Medium"/>
                <a:ea typeface="Montserrat Light"/>
              </a:rPr>
              <a:t>La media es el valor que resultaría de repartir equitativamente el total observado entre los individuos de la muestra. La mediana es el valor que divide la secuencia ordenada de observaciones en dos partes iguales. La moda es el valor más frecuente.</a:t>
            </a:r>
            <a:endParaRPr b="0" lang="es-ES" sz="1600" spc="-1" strike="noStrike">
              <a:solidFill>
                <a:srgbClr val="000000"/>
              </a:solidFill>
              <a:latin typeface="Arial"/>
            </a:endParaRPr>
          </a:p>
        </p:txBody>
      </p:sp>
      <p:sp>
        <p:nvSpPr>
          <p:cNvPr id="61"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Moda, mediana y media</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62" name="Imagen 3" descr="Gráfico, Gráfico de líneas&#10;&#10;Descripción generada automáticamente"/>
          <p:cNvPicPr/>
          <p:nvPr/>
        </p:nvPicPr>
        <p:blipFill>
          <a:blip r:embed="rId2"/>
          <a:stretch/>
        </p:blipFill>
        <p:spPr>
          <a:xfrm>
            <a:off x="103320" y="2091600"/>
            <a:ext cx="6964920" cy="26744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3"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64"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s-ES" sz="1600" spc="-1" strike="noStrike">
                <a:solidFill>
                  <a:srgbClr val="ffffff"/>
                </a:solidFill>
                <a:latin typeface="Futura Std Medium"/>
                <a:ea typeface="Montserrat Light"/>
              </a:rPr>
              <a:t>No siempre la media, desviación estándar (distancia del dato y la media) y la correlación son datos fiables, necesitamos contexto. </a:t>
            </a:r>
            <a:endParaRPr b="0" lang="es-ES" sz="1600" spc="-1" strike="noStrike">
              <a:solidFill>
                <a:srgbClr val="000000"/>
              </a:solidFill>
              <a:latin typeface="Arial"/>
            </a:endParaRPr>
          </a:p>
        </p:txBody>
      </p:sp>
      <p:sp>
        <p:nvSpPr>
          <p:cNvPr id="65"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Media, desviación estándar y correlación</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66" name="Imagen 2" descr="Imagen que contiene Calendario&#10;&#10;Descripción generada automáticamente"/>
          <p:cNvPicPr/>
          <p:nvPr/>
        </p:nvPicPr>
        <p:blipFill>
          <a:blip r:embed="rId2"/>
          <a:stretch/>
        </p:blipFill>
        <p:spPr>
          <a:xfrm>
            <a:off x="189000" y="1122840"/>
            <a:ext cx="6553440" cy="46483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 name="Marcador de posición de imagen 3" descr=""/>
          <p:cNvPicPr/>
          <p:nvPr/>
        </p:nvPicPr>
        <p:blipFill>
          <a:blip r:embed="rId1"/>
          <a:stretch/>
        </p:blipFill>
        <p:spPr>
          <a:xfrm>
            <a:off x="0" y="0"/>
            <a:ext cx="12191760" cy="6857640"/>
          </a:xfrm>
          <a:prstGeom prst="rect">
            <a:avLst/>
          </a:prstGeom>
          <a:ln w="0">
            <a:noFill/>
          </a:ln>
        </p:spPr>
      </p:pic>
      <p:sp>
        <p:nvSpPr>
          <p:cNvPr id="68" name="Google Shape;89;p19"/>
          <p:cNvSpPr/>
          <p:nvPr/>
        </p:nvSpPr>
        <p:spPr>
          <a:xfrm>
            <a:off x="544680" y="862920"/>
            <a:ext cx="4737240" cy="5167440"/>
          </a:xfrm>
          <a:prstGeom prst="rect">
            <a:avLst/>
          </a:prstGeom>
          <a:solidFill>
            <a:srgbClr val="ef3340"/>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69" name="Google Shape;91;p19"/>
          <p:cNvSpPr/>
          <p:nvPr/>
        </p:nvSpPr>
        <p:spPr>
          <a:xfrm>
            <a:off x="544680" y="1177920"/>
            <a:ext cx="4737240" cy="272880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s-ES" sz="4000" spc="-1" strike="noStrike">
                <a:solidFill>
                  <a:srgbClr val="ffffff"/>
                </a:solidFill>
                <a:latin typeface="Futura Std Book"/>
                <a:ea typeface="Montserrat ExtraBold"/>
              </a:rPr>
              <a:t>Visualizaciones</a:t>
            </a:r>
            <a:endParaRPr b="0" lang="es-ES" sz="4000" spc="-1" strike="noStrike">
              <a:solidFill>
                <a:srgbClr val="000000"/>
              </a:solidFill>
              <a:latin typeface="Arial"/>
            </a:endParaRPr>
          </a:p>
        </p:txBody>
      </p:sp>
      <p:sp>
        <p:nvSpPr>
          <p:cNvPr id="70" name="Google Shape;92;p19"/>
          <p:cNvSpPr/>
          <p:nvPr/>
        </p:nvSpPr>
        <p:spPr>
          <a:xfrm>
            <a:off x="-300960" y="1177920"/>
            <a:ext cx="2163600" cy="132300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0" lang="en-US" sz="8000" spc="-1" strike="noStrike">
                <a:solidFill>
                  <a:srgbClr val="fbfbfb"/>
                </a:solidFill>
                <a:latin typeface="Futura Std Book"/>
                <a:ea typeface="Arial"/>
              </a:rPr>
              <a:t>2.</a:t>
            </a:r>
            <a:endParaRPr b="0" lang="es-ES" sz="8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1"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72"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s-ES" sz="1600" spc="-1" strike="noStrike">
                <a:solidFill>
                  <a:srgbClr val="ffffff"/>
                </a:solidFill>
                <a:latin typeface="Futura Std Medium"/>
                <a:ea typeface="Montserrat Light"/>
              </a:rPr>
              <a:t>Índice de paro en España de febrero a agosto de 2013</a:t>
            </a:r>
            <a:endParaRPr b="0" lang="es-ES" sz="1600" spc="-1" strike="noStrike">
              <a:solidFill>
                <a:srgbClr val="000000"/>
              </a:solidFill>
              <a:latin typeface="Arial"/>
            </a:endParaRPr>
          </a:p>
        </p:txBody>
      </p:sp>
      <p:sp>
        <p:nvSpPr>
          <p:cNvPr id="73"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Paro en España</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74" name="Imagen 2" descr="Interfaz de usuario gráfica, Aplicación&#10;&#10;Descripción generada automáticamente"/>
          <p:cNvPicPr/>
          <p:nvPr/>
        </p:nvPicPr>
        <p:blipFill>
          <a:blip r:embed="rId2"/>
          <a:stretch/>
        </p:blipFill>
        <p:spPr>
          <a:xfrm>
            <a:off x="809280" y="137880"/>
            <a:ext cx="5592240" cy="3085560"/>
          </a:xfrm>
          <a:prstGeom prst="rect">
            <a:avLst/>
          </a:prstGeom>
          <a:ln w="0">
            <a:noFill/>
          </a:ln>
        </p:spPr>
      </p:pic>
      <p:pic>
        <p:nvPicPr>
          <p:cNvPr id="75" name="Imagen 7" descr="Imagen que contiene Rectángulo&#10;&#10;Descripción generada automáticamente"/>
          <p:cNvPicPr/>
          <p:nvPr/>
        </p:nvPicPr>
        <p:blipFill>
          <a:blip r:embed="rId3"/>
          <a:stretch/>
        </p:blipFill>
        <p:spPr>
          <a:xfrm>
            <a:off x="809280" y="3447000"/>
            <a:ext cx="5592240" cy="308556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Google Shape;89;p19"/>
          <p:cNvSpPr/>
          <p:nvPr/>
        </p:nvSpPr>
        <p:spPr>
          <a:xfrm>
            <a:off x="6832440" y="862920"/>
            <a:ext cx="4737240" cy="5167440"/>
          </a:xfrm>
          <a:prstGeom prst="rect">
            <a:avLst/>
          </a:prstGeom>
          <a:solidFill>
            <a:schemeClr val="tx1"/>
          </a:solidFill>
          <a:ln w="9525">
            <a:noFill/>
          </a:ln>
        </p:spPr>
        <p:style>
          <a:lnRef idx="0"/>
          <a:fillRef idx="0"/>
          <a:effectRef idx="0"/>
          <a:fontRef idx="minor"/>
        </p:style>
        <p:txBody>
          <a:bodyPr anchor="ctr">
            <a:noAutofit/>
          </a:bodyPr>
          <a:p>
            <a:pPr algn="ctr">
              <a:lnSpc>
                <a:spcPct val="100000"/>
              </a:lnSpc>
              <a:tabLst>
                <a:tab algn="l" pos="0"/>
              </a:tabLst>
            </a:pPr>
            <a:endParaRPr b="0" lang="es-ES" sz="1800" spc="-1" strike="noStrike">
              <a:solidFill>
                <a:schemeClr val="lt1"/>
              </a:solidFill>
              <a:latin typeface="Calibri"/>
              <a:ea typeface="Calibri"/>
            </a:endParaRPr>
          </a:p>
        </p:txBody>
      </p:sp>
      <p:sp>
        <p:nvSpPr>
          <p:cNvPr id="77" name="Google Shape;90;p19"/>
          <p:cNvSpPr/>
          <p:nvPr/>
        </p:nvSpPr>
        <p:spPr>
          <a:xfrm>
            <a:off x="7304760" y="2938320"/>
            <a:ext cx="3956400" cy="2732400"/>
          </a:xfrm>
          <a:prstGeom prst="rect">
            <a:avLst/>
          </a:prstGeom>
          <a:noFill/>
          <a:ln w="0">
            <a:noFill/>
          </a:ln>
        </p:spPr>
        <p:style>
          <a:lnRef idx="0"/>
          <a:fillRef idx="0"/>
          <a:effectRef idx="0"/>
          <a:fontRef idx="minor"/>
        </p:style>
        <p:txBody>
          <a:bodyPr anchor="t">
            <a:noAutofit/>
          </a:bodyPr>
          <a:p>
            <a:pPr>
              <a:lnSpc>
                <a:spcPts val="2401"/>
              </a:lnSpc>
              <a:tabLst>
                <a:tab algn="l" pos="0"/>
              </a:tabLst>
            </a:pPr>
            <a:r>
              <a:rPr b="0" lang="es-ES" sz="1600" spc="-1" strike="noStrike">
                <a:solidFill>
                  <a:srgbClr val="ffffff"/>
                </a:solidFill>
                <a:latin typeface="Futura Std Medium"/>
                <a:ea typeface="Montserrat Light"/>
              </a:rPr>
              <a:t>Evolución del paro en España de 2007 a 2014</a:t>
            </a:r>
            <a:endParaRPr b="0" lang="es-ES" sz="1600" spc="-1" strike="noStrike">
              <a:solidFill>
                <a:srgbClr val="000000"/>
              </a:solidFill>
              <a:latin typeface="Arial"/>
            </a:endParaRPr>
          </a:p>
        </p:txBody>
      </p:sp>
      <p:sp>
        <p:nvSpPr>
          <p:cNvPr id="78" name="Google Shape;91;p19"/>
          <p:cNvSpPr/>
          <p:nvPr/>
        </p:nvSpPr>
        <p:spPr>
          <a:xfrm>
            <a:off x="7304760" y="1380960"/>
            <a:ext cx="4046040" cy="15570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rgbClr val="ffffff"/>
                </a:solidFill>
                <a:latin typeface="Futura Std Book"/>
                <a:ea typeface="Montserrat ExtraBold"/>
              </a:rPr>
              <a:t>Paro en España</a:t>
            </a:r>
            <a:r>
              <a:rPr b="1" lang="en-US" sz="2800" spc="-1" strike="noStrike">
                <a:solidFill>
                  <a:srgbClr val="ffffff"/>
                </a:solidFill>
                <a:latin typeface="Futura Std Book"/>
                <a:ea typeface="Montserrat ExtraBold"/>
              </a:rPr>
              <a:t>. </a:t>
            </a:r>
            <a:endParaRPr b="0" lang="es-ES" sz="2800" spc="-1" strike="noStrike">
              <a:solidFill>
                <a:srgbClr val="000000"/>
              </a:solidFill>
              <a:latin typeface="Arial"/>
            </a:endParaRPr>
          </a:p>
        </p:txBody>
      </p:sp>
      <p:pic>
        <p:nvPicPr>
          <p:cNvPr id="79" name="Imagen 3" descr="Escala de tiempo&#10;&#10;Descripción generada automáticamente con confianza media"/>
          <p:cNvPicPr/>
          <p:nvPr/>
        </p:nvPicPr>
        <p:blipFill>
          <a:blip r:embed="rId2"/>
          <a:stretch/>
        </p:blipFill>
        <p:spPr>
          <a:xfrm>
            <a:off x="624600" y="194400"/>
            <a:ext cx="5788440" cy="3234240"/>
          </a:xfrm>
          <a:prstGeom prst="rect">
            <a:avLst/>
          </a:prstGeom>
          <a:ln w="0">
            <a:noFill/>
          </a:ln>
        </p:spPr>
      </p:pic>
      <p:pic>
        <p:nvPicPr>
          <p:cNvPr id="80" name="Imagen 9" descr="Gráfico&#10;&#10;Descripción generada automáticamente"/>
          <p:cNvPicPr/>
          <p:nvPr/>
        </p:nvPicPr>
        <p:blipFill>
          <a:blip r:embed="rId3"/>
          <a:stretch/>
        </p:blipFill>
        <p:spPr>
          <a:xfrm>
            <a:off x="624600" y="3547440"/>
            <a:ext cx="5788440" cy="3234240"/>
          </a:xfrm>
          <a:prstGeom prst="rect">
            <a:avLst/>
          </a:prstGeom>
          <a:ln w="0">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Personalizados 15">
      <a:dk1>
        <a:srgbClr val="000000"/>
      </a:dk1>
      <a:lt1>
        <a:srgbClr val="ffffff"/>
      </a:lt1>
      <a:dk2>
        <a:srgbClr val="ef3340"/>
      </a:dk2>
      <a:lt2>
        <a:srgbClr val="e7e6e6"/>
      </a:lt2>
      <a:accent1>
        <a:srgbClr val="e8959c"/>
      </a:accent1>
      <a:accent2>
        <a:srgbClr val="641c22"/>
      </a:accent2>
      <a:accent3>
        <a:srgbClr val="7f7f7f"/>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ef3340"/>
      </a:dk2>
      <a:lt2>
        <a:srgbClr val="e7e6e6"/>
      </a:lt2>
      <a:accent1>
        <a:srgbClr val="e8959c"/>
      </a:accent1>
      <a:accent2>
        <a:srgbClr val="641c22"/>
      </a:accent2>
      <a:accent3>
        <a:srgbClr val="7f7f7f"/>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2863</TotalTime>
  <Application>LibreOffice/7.5.3.2$Windows_X86_64 LibreOffice_project/9f56dff12ba03b9acd7730a5a481eea045e468f3</Application>
  <AppVersion>15.0000</AppVersion>
  <Words>368</Words>
  <Paragraphs>49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es-ES</dc:language>
  <cp:lastModifiedBy/>
  <dcterms:modified xsi:type="dcterms:W3CDTF">2025-03-20T10:42:09Z</dcterms:modified>
  <cp:revision>131</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20</vt:i4>
  </property>
  <property fmtid="{D5CDD505-2E9C-101B-9397-08002B2CF9AE}" pid="3" name="PresentationFormat">
    <vt:lpwstr>Panorámica</vt:lpwstr>
  </property>
  <property fmtid="{D5CDD505-2E9C-101B-9397-08002B2CF9AE}" pid="4" name="Slides">
    <vt:i4>25</vt:i4>
  </property>
</Properties>
</file>